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7F707A-2219-46C9-AB5C-20FB15DA3EA5}">
  <a:tblStyle styleId="{577F707A-2219-46C9-AB5C-20FB15DA3EA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세이프 푸드 프로젝트에 관하여 발표하게 된 이정연김지은 조의 김지은 입니다</a:t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a305c25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a305c256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31d5f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세이프 푸드 프로젝트에 관하여 발표하게 된 이정연김지은 조의 김지은 입니다</a:t>
            </a:r>
            <a:endParaRPr/>
          </a:p>
        </p:txBody>
      </p:sp>
      <p:sp>
        <p:nvSpPr>
          <p:cNvPr id="250" name="Google Shape;250;g5a31d5f94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알러지, 칼로리, 영양소 정보 등을 그래프를 이용하여 한 눈에 확인할 수 있도록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또한, 계속해서 이용하고 싶은 매력적인 디자인과 알림 기능이 포함되어 사이트의 이벤트나 문의에 대한 결과를 바로 알 수 있도록 하여 편리성과 기능성을 더했습니다. 네이버로그인 접근성, 네이버 지도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현대인의 과영양 상태를 체크하고 개인별 알레르기 식품들을 관리할 목적으로 식품별 첨가물(원재료)과 식품별 영양 성분을 관리하고 다양한 서비스를 구현하고자 한다.</a:t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2F3B"/>
              </a:solidFill>
            </a:endParaRPr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592F3B"/>
                </a:solidFill>
              </a:rPr>
              <a:t>바쁜 현대인들에게 </a:t>
            </a:r>
            <a:r>
              <a:rPr b="1" lang="ko-KR" sz="1200">
                <a:solidFill>
                  <a:srgbClr val="592F3B"/>
                </a:solidFill>
              </a:rPr>
              <a:t>바른 먹거리 습관</a:t>
            </a:r>
            <a:r>
              <a:rPr lang="ko-KR" sz="1200">
                <a:solidFill>
                  <a:srgbClr val="592F3B"/>
                </a:solidFill>
              </a:rPr>
              <a:t>을 제공한다는 목적으로 프로젝트를 시작하면서 조사한 결과, 최근 마켓컬리나 쿠팡 로켓프레시, 이마트 쓱배송 등을 이용하여 신선식품을 구매하여 직접 조리하는 방법으로 건강식을 만들어 먹는 추세가 늘어난다는 것을 확인했습니다.</a:t>
            </a:r>
            <a:endParaRPr sz="1200">
              <a:solidFill>
                <a:srgbClr val="592F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592F3B"/>
                </a:solidFill>
              </a:rPr>
              <a:t>하지만 바쁜 현대인의 경우, 조리하지 못하는 상황이 많고 주로 배달음식 또는 외식을 하거나 인스턴트를 이용하는 경우가 많습니다.</a:t>
            </a:r>
            <a:endParaRPr sz="1200">
              <a:solidFill>
                <a:srgbClr val="592F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2F3B"/>
                </a:solidFill>
              </a:rPr>
              <a:t>뭐 버리는 것도 많고, 조리에 어려움을 겪는 사람도 많기 때문,</a:t>
            </a:r>
            <a:endParaRPr sz="1200">
              <a:solidFill>
                <a:srgbClr val="592F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2F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2F3B"/>
                </a:solidFill>
              </a:rPr>
              <a:t>그래서 </a:t>
            </a:r>
            <a:r>
              <a:rPr lang="ko-KR">
                <a:solidFill>
                  <a:schemeClr val="dk1"/>
                </a:solidFill>
              </a:rPr>
              <a:t> 현대인의 과영양 상태를 체크하여 바른 식습관을 가질 수 있도록 정보를 제공한다.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개인별 알레르기 식품들을 관리할 목적으로 식품별 첨가물(원재료)과 식품별 영양 성분을 관리하고 다양한 서비스를 구현하고자 한다.</a:t>
            </a:r>
            <a:endParaRPr sz="1200">
              <a:solidFill>
                <a:srgbClr val="592F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시연영상 보여드리겠습니다. 영상과 함께 설명</a:t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305c25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시연영상 보여드리겠습니다. 영상과 함께 설명</a:t>
            </a:r>
            <a:endParaRPr/>
          </a:p>
        </p:txBody>
      </p:sp>
      <p:sp>
        <p:nvSpPr>
          <p:cNvPr id="199" name="Google Shape;199;g5a305c256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305c256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 구조에는 Spring mvc 패턴을 적용하였습니다. 또한 MyBatis라는 자바 퍼시스턴스 프레임워크를 이용하여  데이터베이스인 MySQL을 관리했습니다.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또한, 고객 문의, 식품 목록, 베스트 섭취 정보와 같은 페이지는 MVVM 패턴을 적용하여 데이터를 바인딩하였습니다.</a:t>
            </a:r>
            <a:endParaRPr/>
          </a:p>
        </p:txBody>
      </p:sp>
      <p:sp>
        <p:nvSpPr>
          <p:cNvPr id="209" name="Google Shape;209;g5a305c2567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보이는 것처럼 한눈에 과영양 상태를 확인할 수 있어 음식 섭취시 영양 상태를 고려하게 되고, 식습관 개선에 도움을 줄 것으로 예상된다.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또한, 현재 구현되어 있는 알림 기능을 이용하여 식단을 추천하는 기능을 쉽게 추가 할 수 있을 것이고,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더 나아가 건강한 식품을 섭취 할 수 있도록 레시피를 추천하는 게시판을 생성하는 등 발전 방향이 다양하다.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레시피정보, 식단 추천기능 알림을 구현하여서 금방 할 수 있고, 만들어먹는 현대인에게 좋은 레시피를 추천해줄 수 있는 기능을 포함할 수 있다. </a:t>
            </a:r>
            <a:endParaRPr/>
          </a:p>
        </p:txBody>
      </p:sp>
      <p:sp>
        <p:nvSpPr>
          <p:cNvPr id="221" name="Google Shape;2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9580388" y="6560178"/>
            <a:ext cx="261161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6aIPOxo8qR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3208055" y="2265235"/>
            <a:ext cx="5775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200">
                <a:solidFill>
                  <a:schemeClr val="lt1"/>
                </a:solidFill>
              </a:rPr>
              <a:t>SAFE FOOD</a:t>
            </a:r>
            <a:endParaRPr b="1"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102025" y="3888975"/>
            <a:ext cx="29586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FFFFFF"/>
                </a:solidFill>
              </a:rPr>
              <a:t>이정연김지은 조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이정연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김지은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 rot="5400000">
            <a:off x="488149" y="-333502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887899" y="66258"/>
            <a:ext cx="354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팀원 소개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 rot="5400000">
            <a:off x="11653454" y="6497995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448355" y="137791"/>
            <a:ext cx="4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1" lang="ko-KR" sz="1200">
                <a:solidFill>
                  <a:srgbClr val="592F3B"/>
                </a:solidFill>
              </a:rPr>
              <a:t>6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22"/>
          <p:cNvGrpSpPr/>
          <p:nvPr/>
        </p:nvGrpSpPr>
        <p:grpSpPr>
          <a:xfrm>
            <a:off x="6307525" y="959033"/>
            <a:ext cx="5745683" cy="5609725"/>
            <a:chOff x="1103729" y="2126153"/>
            <a:chExt cx="3446100" cy="2249018"/>
          </a:xfrm>
        </p:grpSpPr>
        <p:sp>
          <p:nvSpPr>
            <p:cNvPr id="241" name="Google Shape;241;p22"/>
            <p:cNvSpPr/>
            <p:nvPr/>
          </p:nvSpPr>
          <p:spPr>
            <a:xfrm>
              <a:off x="1103729" y="3218671"/>
              <a:ext cx="3446100" cy="1156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8단계로 나누어 프로젝트를 진행하였습니다.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POJO와 웹 프론트엔드 및 백엔드, DB를 이용하여 프로젝트를 진행해 나가고, MVC, MVVM패턴을 적용하여 프로젝트를 구성하여서  구조에 대한 이해도를 높일 수 있었습니다.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팀원과 협력하여 즐겁게 프로젝트를 진행했고, 추가기능을 더 구현하지 못하여 아쉽지만 개발방향에 대해 생각할 수 있는 기회였습니다.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22"/>
            <p:cNvSpPr txBox="1"/>
            <p:nvPr/>
          </p:nvSpPr>
          <p:spPr>
            <a:xfrm>
              <a:off x="2268976" y="2126153"/>
              <a:ext cx="6777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262626"/>
                  </a:solidFill>
                </a:rPr>
                <a:t>김지은</a:t>
              </a:r>
              <a:endParaRPr b="1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22"/>
          <p:cNvGrpSpPr/>
          <p:nvPr/>
        </p:nvGrpSpPr>
        <p:grpSpPr>
          <a:xfrm>
            <a:off x="448350" y="959074"/>
            <a:ext cx="5647645" cy="5609363"/>
            <a:chOff x="952076" y="2126153"/>
            <a:chExt cx="3387300" cy="2769509"/>
          </a:xfrm>
        </p:grpSpPr>
        <p:sp>
          <p:nvSpPr>
            <p:cNvPr id="244" name="Google Shape;244;p22"/>
            <p:cNvSpPr/>
            <p:nvPr/>
          </p:nvSpPr>
          <p:spPr>
            <a:xfrm>
              <a:off x="952076" y="3470962"/>
              <a:ext cx="3387300" cy="1424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자바의 클래스 구현부터 시작해서 웹 html 및 css, js연결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그리고 DB연동과 MVC패턴(Spring Fremework 적용), 또한 프론트 프레임워크인 Vue.js의 사용까지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웹 개발의 전체적인 흐름을 확실히 알고 직접 적용 해 볼수 있는 프로젝트여서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앞으로 웹 개발자로 나아가는데 확실한 도움이 되는 프로젝트였습니다.</a:t>
              </a:r>
              <a:endParaRPr sz="16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2268976" y="2126153"/>
              <a:ext cx="6777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262626"/>
                  </a:solidFill>
                </a:rPr>
                <a:t>이정연</a:t>
              </a:r>
              <a:endParaRPr b="1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875" y="1377663"/>
            <a:ext cx="2882699" cy="2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825" y="1438175"/>
            <a:ext cx="1520507" cy="20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/>
        </p:nvSpPr>
        <p:spPr>
          <a:xfrm>
            <a:off x="3208055" y="2398660"/>
            <a:ext cx="5775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200">
                <a:solidFill>
                  <a:schemeClr val="lt1"/>
                </a:solidFill>
              </a:rPr>
              <a:t>감사합니다</a:t>
            </a:r>
            <a:endParaRPr b="1"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67899" y="165148"/>
            <a:ext cx="237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목차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1853802" y="873161"/>
            <a:ext cx="8484409" cy="5478704"/>
            <a:chOff x="1178552" y="899211"/>
            <a:chExt cx="8484409" cy="5478704"/>
          </a:xfrm>
        </p:grpSpPr>
        <p:sp>
          <p:nvSpPr>
            <p:cNvPr id="94" name="Google Shape;94;p14"/>
            <p:cNvSpPr/>
            <p:nvPr/>
          </p:nvSpPr>
          <p:spPr>
            <a:xfrm>
              <a:off x="1178552" y="982877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2083761" y="1054380"/>
              <a:ext cx="7579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기획 배경 및 목표</a:t>
              </a:r>
              <a:endParaRPr sz="3200">
                <a:solidFill>
                  <a:srgbClr val="5A303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186580" y="1897029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2083739" y="1966069"/>
              <a:ext cx="3002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추진 계획</a:t>
              </a:r>
              <a:endParaRPr sz="3200">
                <a:solidFill>
                  <a:srgbClr val="5A303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186583" y="2811181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192611" y="3752033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2094995" y="3819673"/>
              <a:ext cx="2324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개발 결과</a:t>
              </a:r>
              <a:endParaRPr sz="3200">
                <a:solidFill>
                  <a:srgbClr val="5A303B"/>
                </a:solidFill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1262666" y="899211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1278716" y="1812729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1286741" y="2726247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284749" y="3666465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2094989" y="2849407"/>
              <a:ext cx="3002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시장 분석</a:t>
              </a:r>
              <a:endParaRPr sz="3200">
                <a:solidFill>
                  <a:srgbClr val="5A303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2095003" y="5673275"/>
              <a:ext cx="3696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팀원 소개 및 소감</a:t>
              </a:r>
              <a:endParaRPr sz="3200">
                <a:solidFill>
                  <a:srgbClr val="5A303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2094989" y="4789957"/>
              <a:ext cx="3002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5A303B"/>
                  </a:solidFill>
                </a:rPr>
                <a:t>기대 효과</a:t>
              </a:r>
              <a:endParaRPr sz="3200">
                <a:solidFill>
                  <a:srgbClr val="5A303B"/>
                </a:solidFill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188599" y="469225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1280737" y="4606690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</a:rPr>
                <a:t>5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186574" y="5632483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1278712" y="5546915"/>
              <a:ext cx="527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chemeClr val="lt1"/>
                  </a:solidFill>
                </a:rPr>
                <a:t>6</a:t>
              </a:r>
              <a:endPara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887902" y="66250"/>
            <a:ext cx="418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기획 배경 및 목표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 rot="5400000">
            <a:off x="1774951" y="7854141"/>
            <a:ext cx="438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48355" y="137791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-4824387" y="4522994"/>
            <a:ext cx="3753037" cy="2334995"/>
            <a:chOff x="-3414640" y="358360"/>
            <a:chExt cx="3150900" cy="2600796"/>
          </a:xfrm>
        </p:grpSpPr>
        <p:sp>
          <p:nvSpPr>
            <p:cNvPr id="121" name="Google Shape;121;p15"/>
            <p:cNvSpPr/>
            <p:nvPr/>
          </p:nvSpPr>
          <p:spPr>
            <a:xfrm>
              <a:off x="-3414640" y="966857"/>
              <a:ext cx="3150900" cy="1992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문제를 나눌 수 없을 때 까지 </a:t>
              </a:r>
              <a:b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작은 문제로 분리하여 </a:t>
              </a:r>
              <a:b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각 문제를 해결하고 모아서 </a:t>
              </a:r>
              <a:b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원래의 문제를 해결하는 전략!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-2683389" y="358360"/>
              <a:ext cx="168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262626"/>
                  </a:solidFill>
                </a:rPr>
                <a:t>칼로리 확인</a:t>
              </a:r>
              <a:endParaRPr b="1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5"/>
          <p:cNvSpPr txBox="1"/>
          <p:nvPr/>
        </p:nvSpPr>
        <p:spPr>
          <a:xfrm>
            <a:off x="668122" y="928100"/>
            <a:ext cx="1049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2F3B"/>
                </a:solidFill>
              </a:rPr>
              <a:t>웰빙을 트렌드로 저염식, 고지방 저탄수 등의 식단을 추구하는 사회에서 </a:t>
            </a:r>
            <a:endParaRPr sz="2000">
              <a:solidFill>
                <a:srgbClr val="592F3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92F3B"/>
                </a:solidFill>
              </a:rPr>
              <a:t>바쁜 현대인들에게 </a:t>
            </a:r>
            <a:r>
              <a:rPr b="1" lang="ko-KR" sz="2000">
                <a:solidFill>
                  <a:srgbClr val="592F3B"/>
                </a:solidFill>
              </a:rPr>
              <a:t>바른 먹거리 습관</a:t>
            </a:r>
            <a:r>
              <a:rPr lang="ko-KR" sz="2000">
                <a:solidFill>
                  <a:srgbClr val="592F3B"/>
                </a:solidFill>
              </a:rPr>
              <a:t>을 제공하기 위한 프로젝트</a:t>
            </a:r>
            <a:endParaRPr sz="2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-3483996" y="7831603"/>
            <a:ext cx="4433492" cy="2503395"/>
            <a:chOff x="1303333" y="3118986"/>
            <a:chExt cx="3214539" cy="2610967"/>
          </a:xfrm>
        </p:grpSpPr>
        <p:sp>
          <p:nvSpPr>
            <p:cNvPr id="125" name="Google Shape;125;p15"/>
            <p:cNvSpPr/>
            <p:nvPr/>
          </p:nvSpPr>
          <p:spPr>
            <a:xfrm>
              <a:off x="1366972" y="3737654"/>
              <a:ext cx="3150900" cy="1992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리스트의 길이가 0 또는 1이면 </a:t>
              </a:r>
              <a:b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 정렬된 것으로 본다. </a:t>
              </a:r>
              <a:endParaRPr/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그렇지 않은 경우에는 </a:t>
              </a:r>
              <a:b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정렬되지 않은 리스트를 절반으로 잘라 비슷한 크기의 두 부분 리스트로 나눈다. </a:t>
              </a:r>
              <a:endParaRPr/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각 부분 리스트를 재귀적으로 합병 정렬을 이용해 정렬한다. </a:t>
              </a:r>
              <a:endParaRPr/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두 부분 리스트를 다시 하나의 정렬된 리스트로 합병한다.</a:t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303333" y="3118986"/>
              <a:ext cx="168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병합 정렬?</a:t>
              </a:r>
              <a:endParaRPr b="1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309163" y="2283300"/>
            <a:ext cx="1839900" cy="1839900"/>
            <a:chOff x="1139525" y="2190975"/>
            <a:chExt cx="1839900" cy="1839900"/>
          </a:xfrm>
        </p:grpSpPr>
        <p:sp>
          <p:nvSpPr>
            <p:cNvPr id="128" name="Google Shape;128;p15"/>
            <p:cNvSpPr/>
            <p:nvPr/>
          </p:nvSpPr>
          <p:spPr>
            <a:xfrm>
              <a:off x="1139525" y="2190975"/>
              <a:ext cx="1839900" cy="18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1489775" y="2859600"/>
              <a:ext cx="11394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알러지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2072913" y="4123200"/>
            <a:ext cx="1839900" cy="1839900"/>
            <a:chOff x="1139525" y="2190975"/>
            <a:chExt cx="1839900" cy="1839900"/>
          </a:xfrm>
        </p:grpSpPr>
        <p:sp>
          <p:nvSpPr>
            <p:cNvPr id="131" name="Google Shape;131;p15"/>
            <p:cNvSpPr/>
            <p:nvPr/>
          </p:nvSpPr>
          <p:spPr>
            <a:xfrm>
              <a:off x="1139525" y="2190975"/>
              <a:ext cx="1839900" cy="18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1489775" y="2859600"/>
              <a:ext cx="11394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칼로리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3641038" y="2283300"/>
            <a:ext cx="1839900" cy="1839900"/>
            <a:chOff x="1097700" y="1872900"/>
            <a:chExt cx="1839900" cy="1839900"/>
          </a:xfrm>
        </p:grpSpPr>
        <p:sp>
          <p:nvSpPr>
            <p:cNvPr id="134" name="Google Shape;134;p15"/>
            <p:cNvSpPr/>
            <p:nvPr/>
          </p:nvSpPr>
          <p:spPr>
            <a:xfrm>
              <a:off x="1097700" y="1872900"/>
              <a:ext cx="1839900" cy="18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1447950" y="2489850"/>
              <a:ext cx="11394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영양소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6" name="Google Shape;136;p15"/>
          <p:cNvGrpSpPr/>
          <p:nvPr/>
        </p:nvGrpSpPr>
        <p:grpSpPr>
          <a:xfrm>
            <a:off x="8449950" y="2283288"/>
            <a:ext cx="1839900" cy="1839900"/>
            <a:chOff x="1040325" y="2501000"/>
            <a:chExt cx="1839900" cy="1839900"/>
          </a:xfrm>
        </p:grpSpPr>
        <p:sp>
          <p:nvSpPr>
            <p:cNvPr id="137" name="Google Shape;137;p15"/>
            <p:cNvSpPr/>
            <p:nvPr/>
          </p:nvSpPr>
          <p:spPr>
            <a:xfrm>
              <a:off x="1040325" y="2501000"/>
              <a:ext cx="1839900" cy="183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38" name="Google Shape;138;p15"/>
            <p:cNvSpPr txBox="1"/>
            <p:nvPr/>
          </p:nvSpPr>
          <p:spPr>
            <a:xfrm>
              <a:off x="1198725" y="3178100"/>
              <a:ext cx="1523100" cy="485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네아로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>
            <a:off x="10124125" y="4123188"/>
            <a:ext cx="1839900" cy="1839900"/>
            <a:chOff x="1263550" y="2190975"/>
            <a:chExt cx="1839900" cy="1839900"/>
          </a:xfrm>
        </p:grpSpPr>
        <p:sp>
          <p:nvSpPr>
            <p:cNvPr id="140" name="Google Shape;140;p15"/>
            <p:cNvSpPr/>
            <p:nvPr/>
          </p:nvSpPr>
          <p:spPr>
            <a:xfrm>
              <a:off x="1263550" y="2190975"/>
              <a:ext cx="1839900" cy="183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1613800" y="2859600"/>
              <a:ext cx="1139400" cy="60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디자인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2" name="Google Shape;142;p15"/>
          <p:cNvSpPr txBox="1"/>
          <p:nvPr/>
        </p:nvSpPr>
        <p:spPr>
          <a:xfrm>
            <a:off x="5642250" y="3249175"/>
            <a:ext cx="12774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/>
              <a:t>+</a:t>
            </a:r>
            <a:endParaRPr b="1" sz="9600"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6837750" y="4123188"/>
            <a:ext cx="1839900" cy="1839900"/>
            <a:chOff x="1139525" y="2190975"/>
            <a:chExt cx="1839900" cy="1839900"/>
          </a:xfrm>
        </p:grpSpPr>
        <p:sp>
          <p:nvSpPr>
            <p:cNvPr id="144" name="Google Shape;144;p15"/>
            <p:cNvSpPr/>
            <p:nvPr/>
          </p:nvSpPr>
          <p:spPr>
            <a:xfrm>
              <a:off x="1139525" y="2190975"/>
              <a:ext cx="1839900" cy="183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1297925" y="2832900"/>
              <a:ext cx="1523100" cy="485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알림 기능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887900" y="66250"/>
            <a:ext cx="263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추진 계획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/>
          <p:nvPr/>
        </p:nvSpPr>
        <p:spPr>
          <a:xfrm rot="5400000">
            <a:off x="11653449" y="6498000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448355" y="137791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002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" name="Google Shape;154;p16"/>
          <p:cNvGraphicFramePr/>
          <p:nvPr/>
        </p:nvGraphicFramePr>
        <p:xfrm>
          <a:off x="887896" y="10145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{577F707A-2219-46C9-AB5C-20FB15DA3EA5}</a:tableStyleId>
              </a:tblPr>
              <a:tblGrid>
                <a:gridCol w="5378875"/>
                <a:gridCol w="5378875"/>
              </a:tblGrid>
              <a:tr h="32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Java Project</a:t>
                      </a:r>
                      <a:endParaRPr sz="32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Framework Project</a:t>
                      </a:r>
                      <a:endParaRPr sz="32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공공자료를 이용한 데이터 파싱</a:t>
                      </a:r>
                      <a:endParaRPr sz="2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Spring을 이용하여 비동기 방식의 페이지 구현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Front-End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Vue 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2"/>
                    </a:solidFil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웹사이트의 페이지 구현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Vue를 적용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Algorithm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Final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2"/>
                    </a:solidFil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페이지의 기능에 따른 알고리즘 설계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5">
                  <a:txBody>
                    <a:bodyPr>
                      <a:noAutofit/>
                    </a:bodyPr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심화기능 구현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베스트 섭취 정보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예상 섭취 정보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 기능 구현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899" lvl="0" marL="89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 기능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899" lvl="0" marL="89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네이버 아이디로 로그인 기능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42899" lvl="0" marL="89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●"/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 정보 기능</a:t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Back-End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2"/>
                    </a:solidFill>
                  </a:tcPr>
                </a:tc>
                <a:tc vMerge="1"/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서블릿을 이용하여 서버를 구현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b="1" lang="ko-KR" sz="32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Project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2"/>
                    </a:solidFill>
                  </a:tcPr>
                </a:tc>
                <a:tc vMerge="1"/>
              </a:tr>
              <a:tr h="537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DB를 관리하도록 프로젝트에 적용</a:t>
                      </a:r>
                      <a:endParaRPr sz="1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C778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887901" y="66250"/>
            <a:ext cx="299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시장 분석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 rot="5400000">
            <a:off x="11653449" y="6498000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448355" y="137791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75" y="888513"/>
            <a:ext cx="9395576" cy="50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887899" y="66250"/>
            <a:ext cx="924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개발 결과 - 개발 환경 및 시스템 구조도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11653449" y="6498000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48355" y="137791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004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8"/>
          <p:cNvGrpSpPr/>
          <p:nvPr/>
        </p:nvGrpSpPr>
        <p:grpSpPr>
          <a:xfrm>
            <a:off x="6827528" y="1919750"/>
            <a:ext cx="2233500" cy="3753000"/>
            <a:chOff x="7072653" y="1919750"/>
            <a:chExt cx="2233500" cy="3753000"/>
          </a:xfrm>
        </p:grpSpPr>
        <p:sp>
          <p:nvSpPr>
            <p:cNvPr id="173" name="Google Shape;173;p18"/>
            <p:cNvSpPr/>
            <p:nvPr/>
          </p:nvSpPr>
          <p:spPr>
            <a:xfrm>
              <a:off x="7072653" y="1919750"/>
              <a:ext cx="2233500" cy="375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latin typeface="Impact"/>
                  <a:ea typeface="Impact"/>
                  <a:cs typeface="Impact"/>
                  <a:sym typeface="Impact"/>
                </a:rPr>
                <a:t>WAS</a:t>
              </a:r>
              <a:endParaRPr sz="4800"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174" name="Google Shape;17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0899" y="4388113"/>
              <a:ext cx="1755101" cy="1167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75938" y="2032113"/>
              <a:ext cx="1426925" cy="142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18"/>
          <p:cNvGrpSpPr/>
          <p:nvPr/>
        </p:nvGrpSpPr>
        <p:grpSpPr>
          <a:xfrm>
            <a:off x="4187213" y="1919750"/>
            <a:ext cx="2096100" cy="3753000"/>
            <a:chOff x="4699275" y="1924300"/>
            <a:chExt cx="2096100" cy="3753000"/>
          </a:xfrm>
        </p:grpSpPr>
        <p:sp>
          <p:nvSpPr>
            <p:cNvPr id="177" name="Google Shape;177;p18"/>
            <p:cNvSpPr/>
            <p:nvPr/>
          </p:nvSpPr>
          <p:spPr>
            <a:xfrm>
              <a:off x="4699275" y="1924300"/>
              <a:ext cx="2096100" cy="375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latin typeface="Impact"/>
                  <a:ea typeface="Impact"/>
                  <a:cs typeface="Impact"/>
                  <a:sym typeface="Impact"/>
                </a:rPr>
                <a:t>Web</a:t>
              </a:r>
              <a:endParaRPr sz="4800"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latin typeface="Impact"/>
                  <a:ea typeface="Impact"/>
                  <a:cs typeface="Impact"/>
                  <a:sym typeface="Impact"/>
                </a:rPr>
                <a:t>Server</a:t>
              </a:r>
              <a:endParaRPr sz="4800"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178" name="Google Shape;17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7708" y="2032113"/>
              <a:ext cx="1879225" cy="89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18"/>
          <p:cNvGrpSpPr/>
          <p:nvPr/>
        </p:nvGrpSpPr>
        <p:grpSpPr>
          <a:xfrm>
            <a:off x="382175" y="1551251"/>
            <a:ext cx="3260823" cy="4633812"/>
            <a:chOff x="742700" y="1567651"/>
            <a:chExt cx="3260823" cy="4633812"/>
          </a:xfrm>
        </p:grpSpPr>
        <p:sp>
          <p:nvSpPr>
            <p:cNvPr id="180" name="Google Shape;180;p18"/>
            <p:cNvSpPr/>
            <p:nvPr/>
          </p:nvSpPr>
          <p:spPr>
            <a:xfrm>
              <a:off x="1289813" y="1919750"/>
              <a:ext cx="2096100" cy="375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latin typeface="Impact"/>
                  <a:ea typeface="Impact"/>
                  <a:cs typeface="Impact"/>
                  <a:sym typeface="Impact"/>
                </a:rPr>
                <a:t>Client</a:t>
              </a:r>
              <a:endParaRPr sz="4800"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181" name="Google Shape;18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2700" y="4766150"/>
              <a:ext cx="1167150" cy="116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8"/>
            <p:cNvPicPr preferRelativeResize="0"/>
            <p:nvPr/>
          </p:nvPicPr>
          <p:blipFill rotWithShape="1">
            <a:blip r:embed="rId7">
              <a:alphaModFix/>
            </a:blip>
            <a:srcRect b="0" l="0" r="54130" t="0"/>
            <a:stretch/>
          </p:blipFill>
          <p:spPr>
            <a:xfrm>
              <a:off x="1885450" y="4924087"/>
              <a:ext cx="904850" cy="127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36373" y="4821250"/>
              <a:ext cx="1167150" cy="116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86288" y="1567651"/>
              <a:ext cx="1703166" cy="127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04138" y="2454931"/>
              <a:ext cx="2867474" cy="1010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18"/>
          <p:cNvGrpSpPr/>
          <p:nvPr/>
        </p:nvGrpSpPr>
        <p:grpSpPr>
          <a:xfrm>
            <a:off x="9584803" y="1919750"/>
            <a:ext cx="2233500" cy="3753000"/>
            <a:chOff x="9584803" y="1919750"/>
            <a:chExt cx="2233500" cy="3753000"/>
          </a:xfrm>
        </p:grpSpPr>
        <p:sp>
          <p:nvSpPr>
            <p:cNvPr id="187" name="Google Shape;187;p18"/>
            <p:cNvSpPr/>
            <p:nvPr/>
          </p:nvSpPr>
          <p:spPr>
            <a:xfrm>
              <a:off x="9584803" y="1919750"/>
              <a:ext cx="2233500" cy="375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latin typeface="Impact"/>
                  <a:ea typeface="Impact"/>
                  <a:cs typeface="Impact"/>
                  <a:sym typeface="Impact"/>
                </a:rPr>
                <a:t>DB</a:t>
              </a:r>
              <a:endParaRPr sz="4800"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188" name="Google Shape;188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824000" y="2290897"/>
              <a:ext cx="1755100" cy="9093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9" name="Google Shape;189;p18"/>
          <p:cNvCxnSpPr/>
          <p:nvPr/>
        </p:nvCxnSpPr>
        <p:spPr>
          <a:xfrm flipH="1" rot="10800000">
            <a:off x="3007500" y="4042050"/>
            <a:ext cx="11949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18"/>
          <p:cNvCxnSpPr/>
          <p:nvPr/>
        </p:nvCxnSpPr>
        <p:spPr>
          <a:xfrm flipH="1">
            <a:off x="3041588" y="3326550"/>
            <a:ext cx="11535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8"/>
          <p:cNvCxnSpPr/>
          <p:nvPr/>
        </p:nvCxnSpPr>
        <p:spPr>
          <a:xfrm>
            <a:off x="6265588" y="3318450"/>
            <a:ext cx="5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9061028" y="3318450"/>
            <a:ext cx="5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/>
          <p:nvPr/>
        </p:nvCxnSpPr>
        <p:spPr>
          <a:xfrm rot="10800000">
            <a:off x="9061028" y="4033925"/>
            <a:ext cx="5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/>
          <p:nvPr/>
        </p:nvCxnSpPr>
        <p:spPr>
          <a:xfrm rot="10800000">
            <a:off x="6283328" y="4033925"/>
            <a:ext cx="5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18"/>
          <p:cNvSpPr txBox="1"/>
          <p:nvPr/>
        </p:nvSpPr>
        <p:spPr>
          <a:xfrm>
            <a:off x="3148700" y="3695450"/>
            <a:ext cx="945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request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3148700" y="2993450"/>
            <a:ext cx="945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response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/>
          <p:nvPr/>
        </p:nvSpPr>
        <p:spPr>
          <a:xfrm rot="5400000">
            <a:off x="488149" y="-333502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887901" y="66250"/>
            <a:ext cx="520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개발 결과 - 시연 영상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 rot="5400000">
            <a:off x="11653454" y="6497995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448355" y="137791"/>
            <a:ext cx="4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004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88" y="727000"/>
            <a:ext cx="10567224" cy="57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/>
        </p:nvSpPr>
        <p:spPr>
          <a:xfrm>
            <a:off x="7431725" y="156250"/>
            <a:ext cx="3535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https://www.youtube.com/watch?v=6aIPOxo8qRE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 rot="5400000">
            <a:off x="488149" y="-333502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887900" y="66250"/>
            <a:ext cx="102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개발 결과 - 적용 패턴 및 핵심 알고리즘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 rot="5400000">
            <a:off x="11653454" y="6497995"/>
            <a:ext cx="795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448355" y="137791"/>
            <a:ext cx="4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004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1054125" y="1289750"/>
            <a:ext cx="3206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SPRING MVC 패턴</a:t>
            </a:r>
            <a:endParaRPr b="1" sz="2400"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0" y="2698050"/>
            <a:ext cx="6452400" cy="3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700" y="1450650"/>
            <a:ext cx="4897525" cy="3365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8316162" y="5121775"/>
            <a:ext cx="1938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MVVM 패턴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 rot="5400000">
            <a:off x="488144" y="-333497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887899" y="66258"/>
            <a:ext cx="354776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592F3B"/>
                </a:solidFill>
              </a:rPr>
              <a:t>기대 효과</a:t>
            </a:r>
            <a:endParaRPr b="1" sz="40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 rot="5400000">
            <a:off x="11653449" y="6498000"/>
            <a:ext cx="7951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448355" y="137791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592F3B"/>
                </a:solidFill>
                <a:latin typeface="Arial"/>
                <a:ea typeface="Arial"/>
                <a:cs typeface="Arial"/>
                <a:sym typeface="Arial"/>
              </a:rPr>
              <a:t>005</a:t>
            </a:r>
            <a:endParaRPr b="1" sz="1200">
              <a:solidFill>
                <a:srgbClr val="592F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25" y="950950"/>
            <a:ext cx="9533151" cy="54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1"/>
          <p:cNvGrpSpPr/>
          <p:nvPr/>
        </p:nvGrpSpPr>
        <p:grpSpPr>
          <a:xfrm>
            <a:off x="7011925" y="2924550"/>
            <a:ext cx="3775576" cy="3713651"/>
            <a:chOff x="7508000" y="704650"/>
            <a:chExt cx="3775576" cy="3713650"/>
          </a:xfrm>
        </p:grpSpPr>
        <p:sp>
          <p:nvSpPr>
            <p:cNvPr id="229" name="Google Shape;229;p21"/>
            <p:cNvSpPr/>
            <p:nvPr/>
          </p:nvSpPr>
          <p:spPr>
            <a:xfrm>
              <a:off x="7626875" y="914000"/>
              <a:ext cx="3398100" cy="34299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21"/>
            <p:cNvPicPr preferRelativeResize="0"/>
            <p:nvPr/>
          </p:nvPicPr>
          <p:blipFill rotWithShape="1">
            <a:blip r:embed="rId4">
              <a:alphaModFix/>
            </a:blip>
            <a:srcRect b="32655" l="36709" r="35607" t="31040"/>
            <a:stretch/>
          </p:blipFill>
          <p:spPr>
            <a:xfrm>
              <a:off x="7508000" y="704650"/>
              <a:ext cx="3775576" cy="371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1"/>
          <p:cNvSpPr txBox="1"/>
          <p:nvPr/>
        </p:nvSpPr>
        <p:spPr>
          <a:xfrm>
            <a:off x="9931800" y="2924550"/>
            <a:ext cx="1638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592F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나트륨?!</a:t>
            </a:r>
            <a:endParaRPr sz="3000">
              <a:solidFill>
                <a:srgbClr val="592F3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90129">
  <a:themeElements>
    <a:clrScheme name="사용자 지정 3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363055"/>
      </a:accent1>
      <a:accent2>
        <a:srgbClr val="AD6679"/>
      </a:accent2>
      <a:accent3>
        <a:srgbClr val="F7CDBF"/>
      </a:accent3>
      <a:accent4>
        <a:srgbClr val="DD9B92"/>
      </a:accent4>
      <a:accent5>
        <a:srgbClr val="EFA393"/>
      </a:accent5>
      <a:accent6>
        <a:srgbClr val="A96678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